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70" r:id="rId3"/>
    <p:sldId id="269" r:id="rId4"/>
    <p:sldId id="272" r:id="rId5"/>
    <p:sldId id="257" r:id="rId6"/>
    <p:sldId id="258" r:id="rId7"/>
    <p:sldId id="259" r:id="rId8"/>
    <p:sldId id="260" r:id="rId9"/>
    <p:sldId id="261" r:id="rId10"/>
    <p:sldId id="262" r:id="rId11"/>
    <p:sldId id="263" r:id="rId12"/>
    <p:sldId id="264" r:id="rId13"/>
    <p:sldId id="265" r:id="rId14"/>
    <p:sldId id="266" r:id="rId15"/>
    <p:sldId id="267" r:id="rId16"/>
    <p:sldId id="274"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varScale="1">
        <p:scale>
          <a:sx n="116" d="100"/>
          <a:sy n="116" d="100"/>
        </p:scale>
        <p:origin x="294" y="96"/>
      </p:cViewPr>
      <p:guideLst/>
    </p:cSldViewPr>
  </p:slideViewPr>
  <p:notesTextViewPr>
    <p:cViewPr>
      <p:scale>
        <a:sx n="1" d="1"/>
        <a:sy n="1" d="1"/>
      </p:scale>
      <p:origin x="0" y="0"/>
    </p:cViewPr>
  </p:notesTextViewPr>
  <p:notesViewPr>
    <p:cSldViewPr snapToGrid="0">
      <p:cViewPr varScale="1">
        <p:scale>
          <a:sx n="88" d="100"/>
          <a:sy n="88" d="100"/>
        </p:scale>
        <p:origin x="382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D413E2B-261A-45AD-BF62-6E76E70500BC}" type="datetimeFigureOut">
              <a:rPr lang="en-GB" smtClean="0"/>
              <a:t>12/07/2016</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1D2F679-5C6C-4F2C-85E9-275BE900735D}" type="slidenum">
              <a:rPr lang="en-GB" smtClean="0"/>
              <a:t>‹#›</a:t>
            </a:fld>
            <a:endParaRPr lang="en-GB"/>
          </a:p>
        </p:txBody>
      </p:sp>
    </p:spTree>
    <p:extLst>
      <p:ext uri="{BB962C8B-B14F-4D97-AF65-F5344CB8AC3E}">
        <p14:creationId xmlns:p14="http://schemas.microsoft.com/office/powerpoint/2010/main" val="16680697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F1FAD76-6E16-4C9C-94F0-5E41CC0BF5B7}"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168446-B7DA-404C-8930-B8998A1BB5F0}" type="slidenum">
              <a:rPr lang="en-GB" smtClean="0"/>
              <a:t>‹#›</a:t>
            </a:fld>
            <a:endParaRPr lang="en-GB"/>
          </a:p>
        </p:txBody>
      </p:sp>
    </p:spTree>
    <p:extLst>
      <p:ext uri="{BB962C8B-B14F-4D97-AF65-F5344CB8AC3E}">
        <p14:creationId xmlns:p14="http://schemas.microsoft.com/office/powerpoint/2010/main" val="2667690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1FAD76-6E16-4C9C-94F0-5E41CC0BF5B7}"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168446-B7DA-404C-8930-B8998A1BB5F0}" type="slidenum">
              <a:rPr lang="en-GB" smtClean="0"/>
              <a:t>‹#›</a:t>
            </a:fld>
            <a:endParaRPr lang="en-GB"/>
          </a:p>
        </p:txBody>
      </p:sp>
    </p:spTree>
    <p:extLst>
      <p:ext uri="{BB962C8B-B14F-4D97-AF65-F5344CB8AC3E}">
        <p14:creationId xmlns:p14="http://schemas.microsoft.com/office/powerpoint/2010/main" val="761080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1FAD76-6E16-4C9C-94F0-5E41CC0BF5B7}"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168446-B7DA-404C-8930-B8998A1BB5F0}" type="slidenum">
              <a:rPr lang="en-GB" smtClean="0"/>
              <a:t>‹#›</a:t>
            </a:fld>
            <a:endParaRPr lang="en-GB"/>
          </a:p>
        </p:txBody>
      </p:sp>
    </p:spTree>
    <p:extLst>
      <p:ext uri="{BB962C8B-B14F-4D97-AF65-F5344CB8AC3E}">
        <p14:creationId xmlns:p14="http://schemas.microsoft.com/office/powerpoint/2010/main" val="713113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510393"/>
            <a:ext cx="10515600" cy="947057"/>
          </a:xfrm>
        </p:spPr>
        <p:txBody>
          <a:bodyPr/>
          <a:lstStyle>
            <a:lvl1pPr>
              <a:defRPr b="1">
                <a:latin typeface="Gadugi" panose="020B0502040204020203"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838200" y="2457450"/>
            <a:ext cx="10515600" cy="3719513"/>
          </a:xfrm>
        </p:spPr>
        <p:txBody>
          <a:bodyPr/>
          <a:lstStyle>
            <a:lvl1pPr>
              <a:defRPr>
                <a:latin typeface="Gadugi" panose="020B0502040204020203" pitchFamily="34" charset="0"/>
              </a:defRPr>
            </a:lvl1pPr>
            <a:lvl2pPr>
              <a:defRPr>
                <a:latin typeface="Gadugi" panose="020B0502040204020203" pitchFamily="34" charset="0"/>
              </a:defRPr>
            </a:lvl2pPr>
            <a:lvl3pPr>
              <a:defRPr>
                <a:latin typeface="Gadugi" panose="020B0502040204020203" pitchFamily="34" charset="0"/>
              </a:defRPr>
            </a:lvl3pPr>
            <a:lvl4pPr>
              <a:defRPr>
                <a:latin typeface="Gadugi" panose="020B0502040204020203" pitchFamily="34" charset="0"/>
              </a:defRPr>
            </a:lvl4pPr>
            <a:lvl5pPr>
              <a:defRPr>
                <a:latin typeface="Gadugi" panose="020B050204020402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EF1FAD76-6E16-4C9C-94F0-5E41CC0BF5B7}"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168446-B7DA-404C-8930-B8998A1BB5F0}" type="slidenum">
              <a:rPr lang="en-GB" smtClean="0"/>
              <a:t>‹#›</a:t>
            </a:fld>
            <a:endParaRPr lang="en-GB"/>
          </a:p>
        </p:txBody>
      </p:sp>
    </p:spTree>
    <p:extLst>
      <p:ext uri="{BB962C8B-B14F-4D97-AF65-F5344CB8AC3E}">
        <p14:creationId xmlns:p14="http://schemas.microsoft.com/office/powerpoint/2010/main" val="3827062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1FAD76-6E16-4C9C-94F0-5E41CC0BF5B7}"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168446-B7DA-404C-8930-B8998A1BB5F0}" type="slidenum">
              <a:rPr lang="en-GB" smtClean="0"/>
              <a:t>‹#›</a:t>
            </a:fld>
            <a:endParaRPr lang="en-GB"/>
          </a:p>
        </p:txBody>
      </p:sp>
    </p:spTree>
    <p:extLst>
      <p:ext uri="{BB962C8B-B14F-4D97-AF65-F5344CB8AC3E}">
        <p14:creationId xmlns:p14="http://schemas.microsoft.com/office/powerpoint/2010/main" val="1478100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F1FAD76-6E16-4C9C-94F0-5E41CC0BF5B7}" type="datetimeFigureOut">
              <a:rPr lang="en-GB" smtClean="0"/>
              <a:t>12/07/2016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168446-B7DA-404C-8930-B8998A1BB5F0}" type="slidenum">
              <a:rPr lang="en-GB" smtClean="0"/>
              <a:t>‹#›</a:t>
            </a:fld>
            <a:endParaRPr lang="en-GB"/>
          </a:p>
        </p:txBody>
      </p:sp>
    </p:spTree>
    <p:extLst>
      <p:ext uri="{BB962C8B-B14F-4D97-AF65-F5344CB8AC3E}">
        <p14:creationId xmlns:p14="http://schemas.microsoft.com/office/powerpoint/2010/main" val="253954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F1FAD76-6E16-4C9C-94F0-5E41CC0BF5B7}" type="datetimeFigureOut">
              <a:rPr lang="en-GB" smtClean="0"/>
              <a:t>12/07/2016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B168446-B7DA-404C-8930-B8998A1BB5F0}" type="slidenum">
              <a:rPr lang="en-GB" smtClean="0"/>
              <a:t>‹#›</a:t>
            </a:fld>
            <a:endParaRPr lang="en-GB"/>
          </a:p>
        </p:txBody>
      </p:sp>
    </p:spTree>
    <p:extLst>
      <p:ext uri="{BB962C8B-B14F-4D97-AF65-F5344CB8AC3E}">
        <p14:creationId xmlns:p14="http://schemas.microsoft.com/office/powerpoint/2010/main" val="5406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F1FAD76-6E16-4C9C-94F0-5E41CC0BF5B7}" type="datetimeFigureOut">
              <a:rPr lang="en-GB" smtClean="0"/>
              <a:t>12/07/2016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B168446-B7DA-404C-8930-B8998A1BB5F0}" type="slidenum">
              <a:rPr lang="en-GB" smtClean="0"/>
              <a:t>‹#›</a:t>
            </a:fld>
            <a:endParaRPr lang="en-GB"/>
          </a:p>
        </p:txBody>
      </p:sp>
    </p:spTree>
    <p:extLst>
      <p:ext uri="{BB962C8B-B14F-4D97-AF65-F5344CB8AC3E}">
        <p14:creationId xmlns:p14="http://schemas.microsoft.com/office/powerpoint/2010/main" val="1132270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1FAD76-6E16-4C9C-94F0-5E41CC0BF5B7}" type="datetimeFigureOut">
              <a:rPr lang="en-GB" smtClean="0"/>
              <a:t>12/07/2016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B168446-B7DA-404C-8930-B8998A1BB5F0}" type="slidenum">
              <a:rPr lang="en-GB" smtClean="0"/>
              <a:t>‹#›</a:t>
            </a:fld>
            <a:endParaRPr lang="en-GB"/>
          </a:p>
        </p:txBody>
      </p:sp>
    </p:spTree>
    <p:extLst>
      <p:ext uri="{BB962C8B-B14F-4D97-AF65-F5344CB8AC3E}">
        <p14:creationId xmlns:p14="http://schemas.microsoft.com/office/powerpoint/2010/main" val="448632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1FAD76-6E16-4C9C-94F0-5E41CC0BF5B7}" type="datetimeFigureOut">
              <a:rPr lang="en-GB" smtClean="0"/>
              <a:t>12/07/2016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168446-B7DA-404C-8930-B8998A1BB5F0}" type="slidenum">
              <a:rPr lang="en-GB" smtClean="0"/>
              <a:t>‹#›</a:t>
            </a:fld>
            <a:endParaRPr lang="en-GB"/>
          </a:p>
        </p:txBody>
      </p:sp>
    </p:spTree>
    <p:extLst>
      <p:ext uri="{BB962C8B-B14F-4D97-AF65-F5344CB8AC3E}">
        <p14:creationId xmlns:p14="http://schemas.microsoft.com/office/powerpoint/2010/main" val="1613632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1FAD76-6E16-4C9C-94F0-5E41CC0BF5B7}" type="datetimeFigureOut">
              <a:rPr lang="en-GB" smtClean="0"/>
              <a:t>12/07/2016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168446-B7DA-404C-8930-B8998A1BB5F0}" type="slidenum">
              <a:rPr lang="en-GB" smtClean="0"/>
              <a:t>‹#›</a:t>
            </a:fld>
            <a:endParaRPr lang="en-GB"/>
          </a:p>
        </p:txBody>
      </p:sp>
    </p:spTree>
    <p:extLst>
      <p:ext uri="{BB962C8B-B14F-4D97-AF65-F5344CB8AC3E}">
        <p14:creationId xmlns:p14="http://schemas.microsoft.com/office/powerpoint/2010/main" val="1406212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1FAD76-6E16-4C9C-94F0-5E41CC0BF5B7}" type="datetimeFigureOut">
              <a:rPr lang="en-GB" smtClean="0"/>
              <a:t>12/07/2016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168446-B7DA-404C-8930-B8998A1BB5F0}" type="slidenum">
              <a:rPr lang="en-GB" smtClean="0"/>
              <a:t>‹#›</a:t>
            </a:fld>
            <a:endParaRPr lang="en-GB"/>
          </a:p>
        </p:txBody>
      </p:sp>
      <p:grpSp>
        <p:nvGrpSpPr>
          <p:cNvPr id="7" name="Group 6"/>
          <p:cNvGrpSpPr/>
          <p:nvPr userDrawn="1"/>
        </p:nvGrpSpPr>
        <p:grpSpPr>
          <a:xfrm>
            <a:off x="0" y="0"/>
            <a:ext cx="12192000" cy="1452880"/>
            <a:chOff x="0" y="0"/>
            <a:chExt cx="12192000" cy="1452880"/>
          </a:xfrm>
        </p:grpSpPr>
        <p:pic>
          <p:nvPicPr>
            <p:cNvPr id="8" name="Picture 7"/>
            <p:cNvPicPr/>
            <p:nvPr/>
          </p:nvPicPr>
          <p:blipFill>
            <a:blip r:embed="rId13">
              <a:extLst>
                <a:ext uri="{28A0092B-C50C-407E-A947-70E740481C1C}">
                  <a14:useLocalDpi xmlns:a14="http://schemas.microsoft.com/office/drawing/2010/main" val="0"/>
                </a:ext>
              </a:extLst>
            </a:blip>
            <a:stretch>
              <a:fillRect/>
            </a:stretch>
          </p:blipFill>
          <p:spPr>
            <a:xfrm>
              <a:off x="0" y="0"/>
              <a:ext cx="10648950" cy="1452880"/>
            </a:xfrm>
            <a:prstGeom prst="rect">
              <a:avLst/>
            </a:prstGeom>
          </p:spPr>
        </p:pic>
        <p:pic>
          <p:nvPicPr>
            <p:cNvPr id="9" name="Picture 8"/>
            <p:cNvPicPr/>
            <p:nvPr/>
          </p:nvPicPr>
          <p:blipFill rotWithShape="1">
            <a:blip r:embed="rId13">
              <a:extLst>
                <a:ext uri="{28A0092B-C50C-407E-A947-70E740481C1C}">
                  <a14:useLocalDpi xmlns:a14="http://schemas.microsoft.com/office/drawing/2010/main" val="0"/>
                </a:ext>
              </a:extLst>
            </a:blip>
            <a:srcRect l="53135" r="32375"/>
            <a:stretch/>
          </p:blipFill>
          <p:spPr>
            <a:xfrm>
              <a:off x="10648950" y="0"/>
              <a:ext cx="1543050" cy="1452880"/>
            </a:xfrm>
            <a:prstGeom prst="rect">
              <a:avLst/>
            </a:prstGeom>
          </p:spPr>
        </p:pic>
      </p:grpSp>
    </p:spTree>
    <p:extLst>
      <p:ext uri="{BB962C8B-B14F-4D97-AF65-F5344CB8AC3E}">
        <p14:creationId xmlns:p14="http://schemas.microsoft.com/office/powerpoint/2010/main" val="1968550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93060" y="2345548"/>
            <a:ext cx="7547381" cy="1077218"/>
          </a:xfrm>
          <a:prstGeom prst="rect">
            <a:avLst/>
          </a:prstGeom>
          <a:noFill/>
        </p:spPr>
        <p:txBody>
          <a:bodyPr wrap="square" rtlCol="0">
            <a:spAutoFit/>
          </a:bodyPr>
          <a:lstStyle/>
          <a:p>
            <a:pPr algn="r"/>
            <a:r>
              <a:rPr lang="en-GB" sz="3200" b="1" dirty="0">
                <a:latin typeface="Gadugi" panose="020B0502040204020203" pitchFamily="34" charset="0"/>
              </a:rPr>
              <a:t>The Professional Indemnity Insurance Policy and the Insurance Act </a:t>
            </a:r>
            <a:r>
              <a:rPr lang="en-GB" sz="3200" b="1" dirty="0" smtClean="0">
                <a:latin typeface="Gadugi" panose="020B0502040204020203" pitchFamily="34" charset="0"/>
              </a:rPr>
              <a:t>2015</a:t>
            </a:r>
            <a:endParaRPr lang="en-GB" sz="3200" dirty="0">
              <a:latin typeface="Gadugi" panose="020B0502040204020203" pitchFamily="34" charset="0"/>
            </a:endParaRPr>
          </a:p>
        </p:txBody>
      </p:sp>
      <p:sp>
        <p:nvSpPr>
          <p:cNvPr id="3" name="TextBox 2"/>
          <p:cNvSpPr txBox="1"/>
          <p:nvPr/>
        </p:nvSpPr>
        <p:spPr>
          <a:xfrm>
            <a:off x="9821326" y="3422766"/>
            <a:ext cx="1919115" cy="461665"/>
          </a:xfrm>
          <a:prstGeom prst="rect">
            <a:avLst/>
          </a:prstGeom>
          <a:noFill/>
        </p:spPr>
        <p:txBody>
          <a:bodyPr wrap="none" rtlCol="0">
            <a:spAutoFit/>
          </a:bodyPr>
          <a:lstStyle/>
          <a:p>
            <a:r>
              <a:rPr lang="en-GB" sz="2400" dirty="0" smtClean="0">
                <a:latin typeface="Gadugi" panose="020B0502040204020203" pitchFamily="34" charset="0"/>
              </a:rPr>
              <a:t>Robert Lloyd</a:t>
            </a:r>
            <a:endParaRPr lang="en-GB" sz="2400" dirty="0">
              <a:latin typeface="Gadugi" panose="020B0502040204020203" pitchFamily="34" charset="0"/>
            </a:endParaRPr>
          </a:p>
        </p:txBody>
      </p:sp>
    </p:spTree>
    <p:extLst>
      <p:ext uri="{BB962C8B-B14F-4D97-AF65-F5344CB8AC3E}">
        <p14:creationId xmlns:p14="http://schemas.microsoft.com/office/powerpoint/2010/main" val="1649685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Innocent Non-Disclosure</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No avoidance or rejection of indemnity on account of:</a:t>
            </a:r>
          </a:p>
          <a:p>
            <a:r>
              <a:rPr lang="en-GB" dirty="0" smtClean="0"/>
              <a:t>Non-disclosure of facts;</a:t>
            </a:r>
          </a:p>
          <a:p>
            <a:r>
              <a:rPr lang="en-GB" dirty="0" smtClean="0"/>
              <a:t>Misrepresentation of facts;</a:t>
            </a:r>
          </a:p>
          <a:p>
            <a:r>
              <a:rPr lang="en-GB" dirty="0" smtClean="0"/>
              <a:t>Incorrect particulars;</a:t>
            </a:r>
          </a:p>
          <a:p>
            <a:r>
              <a:rPr lang="en-GB" dirty="0" smtClean="0"/>
              <a:t>Late notification of claims and circumstances,</a:t>
            </a:r>
          </a:p>
          <a:p>
            <a:pPr marL="0" indent="0">
              <a:buNone/>
            </a:pPr>
            <a:r>
              <a:rPr lang="en-GB" dirty="0" smtClean="0"/>
              <a:t>Provided it was innocent and free of fraudulent conduct or intent.</a:t>
            </a:r>
          </a:p>
          <a:p>
            <a:pPr marL="0" indent="0">
              <a:buNone/>
            </a:pPr>
            <a:r>
              <a:rPr lang="en-GB" dirty="0" smtClean="0"/>
              <a:t>Conduct or breach or non-compliance with conditions giving rise to prejudice in the handling of settlement of a claim reduces indemnity to that payable in the absence of prejudice.</a:t>
            </a:r>
          </a:p>
        </p:txBody>
      </p:sp>
    </p:spTree>
    <p:extLst>
      <p:ext uri="{BB962C8B-B14F-4D97-AF65-F5344CB8AC3E}">
        <p14:creationId xmlns:p14="http://schemas.microsoft.com/office/powerpoint/2010/main" val="7995040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Breach of Conditions/Prejudice Defined</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t>Non-compliance with any condition that would tend to increase the risk of one or more of the following:</a:t>
            </a:r>
          </a:p>
          <a:p>
            <a:r>
              <a:rPr lang="en-GB" dirty="0" smtClean="0"/>
              <a:t>Loss of a particular kind;</a:t>
            </a:r>
          </a:p>
          <a:p>
            <a:r>
              <a:rPr lang="en-GB" dirty="0" smtClean="0"/>
              <a:t>Loss at a particular location;</a:t>
            </a:r>
          </a:p>
          <a:p>
            <a:r>
              <a:rPr lang="en-GB" dirty="0" smtClean="0"/>
              <a:t>Loss at a particular time,</a:t>
            </a:r>
          </a:p>
          <a:p>
            <a:pPr marL="0" indent="0">
              <a:buNone/>
            </a:pPr>
            <a:r>
              <a:rPr lang="en-GB" dirty="0" smtClean="0"/>
              <a:t>And a loss occurs</a:t>
            </a:r>
          </a:p>
          <a:p>
            <a:pPr marL="0" indent="0">
              <a:buNone/>
            </a:pPr>
            <a:r>
              <a:rPr lang="en-GB" dirty="0" smtClean="0"/>
              <a:t>And the Insured cannot show that the breach or non-compliance could not have increased the risk of the loss which actually occurred in the circumstances in which it occurred.</a:t>
            </a:r>
          </a:p>
          <a:p>
            <a:pPr marL="0" indent="0">
              <a:buNone/>
            </a:pPr>
            <a:endParaRPr lang="en-GB" dirty="0" smtClean="0"/>
          </a:p>
          <a:p>
            <a:pPr marL="0" indent="0">
              <a:buNone/>
            </a:pPr>
            <a:r>
              <a:rPr lang="en-GB" dirty="0" smtClean="0"/>
              <a:t>Section 11 (paraphrased)</a:t>
            </a:r>
            <a:endParaRPr lang="en-GB" dirty="0"/>
          </a:p>
        </p:txBody>
      </p:sp>
    </p:spTree>
    <p:extLst>
      <p:ext uri="{BB962C8B-B14F-4D97-AF65-F5344CB8AC3E}">
        <p14:creationId xmlns:p14="http://schemas.microsoft.com/office/powerpoint/2010/main" val="2719352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Minimum Terms</a:t>
            </a:r>
            <a:endParaRPr lang="en-GB" dirty="0"/>
          </a:p>
        </p:txBody>
      </p:sp>
      <p:pic>
        <p:nvPicPr>
          <p:cNvPr id="4098" name="Picture 2" descr="https://adam1cor.files.wordpress.com/2014/11/brown-blanket-ray-of-ligh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3747" y="2472509"/>
            <a:ext cx="3699736" cy="35055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763747" y="6068686"/>
            <a:ext cx="3633833" cy="646331"/>
          </a:xfrm>
          <a:prstGeom prst="rect">
            <a:avLst/>
          </a:prstGeom>
          <a:noFill/>
        </p:spPr>
        <p:txBody>
          <a:bodyPr wrap="square" rtlCol="0">
            <a:spAutoFit/>
          </a:bodyPr>
          <a:lstStyle/>
          <a:p>
            <a:r>
              <a:rPr lang="en-GB" dirty="0" smtClean="0">
                <a:latin typeface="Gadugi" panose="020B0502040204020203" pitchFamily="34" charset="0"/>
              </a:rPr>
              <a:t>Insurer seeks reimbursement from a sole practitioner solicitor</a:t>
            </a:r>
            <a:endParaRPr lang="en-GB" dirty="0">
              <a:latin typeface="Gadugi" panose="020B0502040204020203" pitchFamily="34" charset="0"/>
            </a:endParaRPr>
          </a:p>
        </p:txBody>
      </p:sp>
    </p:spTree>
    <p:extLst>
      <p:ext uri="{BB962C8B-B14F-4D97-AF65-F5344CB8AC3E}">
        <p14:creationId xmlns:p14="http://schemas.microsoft.com/office/powerpoint/2010/main" val="10535527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Warranties</a:t>
            </a:r>
            <a:endParaRPr lang="en-GB" dirty="0"/>
          </a:p>
        </p:txBody>
      </p:sp>
      <p:sp>
        <p:nvSpPr>
          <p:cNvPr id="3" name="Content Placeholder 2"/>
          <p:cNvSpPr>
            <a:spLocks noGrp="1"/>
          </p:cNvSpPr>
          <p:nvPr>
            <p:ph idx="1"/>
          </p:nvPr>
        </p:nvSpPr>
        <p:spPr/>
        <p:txBody>
          <a:bodyPr>
            <a:noAutofit/>
          </a:bodyPr>
          <a:lstStyle/>
          <a:p>
            <a:pPr marL="0" indent="0">
              <a:buNone/>
            </a:pPr>
            <a:r>
              <a:rPr lang="en-GB" sz="2400" dirty="0"/>
              <a:t>The Insurer can only rely on a warranty to refuse liability for a loss occurring, or attributable something happening, prior to the breach of warranty being remedied (section 10(2)).</a:t>
            </a:r>
          </a:p>
          <a:p>
            <a:pPr marL="0" indent="0">
              <a:buNone/>
            </a:pPr>
            <a:r>
              <a:rPr lang="en-GB" sz="2400" dirty="0"/>
              <a:t>The Insurer cannot rely on a breach of warranty if the warranty is no longer applicable to the circumstances of the policy, because of a change in circumstances, or if </a:t>
            </a:r>
            <a:r>
              <a:rPr lang="en-GB" sz="2400" dirty="0" smtClean="0"/>
              <a:t>unlawful, </a:t>
            </a:r>
            <a:r>
              <a:rPr lang="en-GB" sz="2400" dirty="0"/>
              <a:t>or if the Insurer waives the breach (section 10(3)).</a:t>
            </a:r>
          </a:p>
          <a:p>
            <a:pPr marL="0" indent="0">
              <a:buNone/>
            </a:pPr>
            <a:r>
              <a:rPr lang="en-GB" sz="2400" dirty="0"/>
              <a:t>The Insurer is liable for losses occurring, or attributable to something happening, before the breach or after the Insured is no longer in breach or if the risk is essentially the same as that originally contemplated (section 10(4) and 10(5)).</a:t>
            </a:r>
          </a:p>
          <a:p>
            <a:pPr marL="0" indent="0">
              <a:buNone/>
            </a:pPr>
            <a:endParaRPr lang="en-GB" sz="2400" dirty="0"/>
          </a:p>
        </p:txBody>
      </p:sp>
    </p:spTree>
    <p:extLst>
      <p:ext uri="{BB962C8B-B14F-4D97-AF65-F5344CB8AC3E}">
        <p14:creationId xmlns:p14="http://schemas.microsoft.com/office/powerpoint/2010/main" val="2922075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Fraudulent Claims</a:t>
            </a:r>
            <a:endParaRPr lang="en-GB" dirty="0"/>
          </a:p>
        </p:txBody>
      </p:sp>
      <p:pic>
        <p:nvPicPr>
          <p:cNvPr id="5122" name="Picture 2" descr="http://vignette3.wikia.nocookie.net/monopoly/images/b/b5/Go_to_Jail.jpg/revision/latest?cb=201405261649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2655" y="2457451"/>
            <a:ext cx="6517075" cy="358116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132654" y="6038617"/>
            <a:ext cx="6517075" cy="369332"/>
          </a:xfrm>
          <a:prstGeom prst="rect">
            <a:avLst/>
          </a:prstGeom>
          <a:noFill/>
        </p:spPr>
        <p:txBody>
          <a:bodyPr wrap="square" rtlCol="0">
            <a:spAutoFit/>
          </a:bodyPr>
          <a:lstStyle/>
          <a:p>
            <a:r>
              <a:rPr lang="en-GB" dirty="0" smtClean="0">
                <a:latin typeface="Gadugi" panose="020B0502040204020203" pitchFamily="34" charset="0"/>
              </a:rPr>
              <a:t>Section 12 Insurance Act 2015 applied</a:t>
            </a:r>
            <a:endParaRPr lang="en-GB" dirty="0">
              <a:latin typeface="Gadugi" panose="020B0502040204020203" pitchFamily="34" charset="0"/>
            </a:endParaRPr>
          </a:p>
        </p:txBody>
      </p:sp>
    </p:spTree>
    <p:extLst>
      <p:ext uri="{BB962C8B-B14F-4D97-AF65-F5344CB8AC3E}">
        <p14:creationId xmlns:p14="http://schemas.microsoft.com/office/powerpoint/2010/main" val="39624796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pic>
        <p:nvPicPr>
          <p:cNvPr id="6146" name="Picture 2" descr="https://i.ytimg.com/vi/C7zjIMm6IqQ/maxresdefaul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2115" y="2457450"/>
            <a:ext cx="3986112" cy="2747153"/>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cps-static.rovicorp.com/3/JPG_400/MI0002/767/MI0002767222.jpg?partner=allrovi.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1737" y="2586475"/>
            <a:ext cx="3810000" cy="37909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397853" y="5427677"/>
            <a:ext cx="3810000" cy="1015663"/>
          </a:xfrm>
          <a:prstGeom prst="rect">
            <a:avLst/>
          </a:prstGeom>
          <a:noFill/>
        </p:spPr>
        <p:txBody>
          <a:bodyPr wrap="square" rtlCol="0">
            <a:spAutoFit/>
          </a:bodyPr>
          <a:lstStyle/>
          <a:p>
            <a:r>
              <a:rPr lang="en-GB" sz="2000" b="1" dirty="0" smtClean="0">
                <a:latin typeface="Gadugi" panose="020B0502040204020203" pitchFamily="34" charset="0"/>
              </a:rPr>
              <a:t>Key Date: 12</a:t>
            </a:r>
            <a:r>
              <a:rPr lang="en-GB" sz="2000" b="1" baseline="30000" dirty="0" smtClean="0">
                <a:latin typeface="Gadugi" panose="020B0502040204020203" pitchFamily="34" charset="0"/>
              </a:rPr>
              <a:t>th</a:t>
            </a:r>
            <a:r>
              <a:rPr lang="en-GB" sz="2000" b="1" dirty="0" smtClean="0">
                <a:latin typeface="Gadugi" panose="020B0502040204020203" pitchFamily="34" charset="0"/>
              </a:rPr>
              <a:t> August 2016</a:t>
            </a:r>
          </a:p>
          <a:p>
            <a:r>
              <a:rPr lang="en-GB" sz="2000" b="1" dirty="0" smtClean="0">
                <a:latin typeface="Gadugi" panose="020B0502040204020203" pitchFamily="34" charset="0"/>
              </a:rPr>
              <a:t>7 weeks until solicitors’ renewal.</a:t>
            </a:r>
            <a:endParaRPr lang="en-GB" sz="2000" b="1" dirty="0">
              <a:latin typeface="Gadugi" panose="020B0502040204020203" pitchFamily="34" charset="0"/>
            </a:endParaRPr>
          </a:p>
        </p:txBody>
      </p:sp>
    </p:spTree>
    <p:extLst>
      <p:ext uri="{BB962C8B-B14F-4D97-AF65-F5344CB8AC3E}">
        <p14:creationId xmlns:p14="http://schemas.microsoft.com/office/powerpoint/2010/main" val="30822451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Coming Next…</a:t>
            </a:r>
            <a:endParaRPr lang="en-GB" dirty="0"/>
          </a:p>
        </p:txBody>
      </p:sp>
      <p:sp>
        <p:nvSpPr>
          <p:cNvPr id="3" name="Content Placeholder 2"/>
          <p:cNvSpPr>
            <a:spLocks noGrp="1"/>
          </p:cNvSpPr>
          <p:nvPr>
            <p:ph idx="1"/>
          </p:nvPr>
        </p:nvSpPr>
        <p:spPr>
          <a:xfrm>
            <a:off x="838200" y="2457450"/>
            <a:ext cx="5216611" cy="3719513"/>
          </a:xfrm>
        </p:spPr>
        <p:txBody>
          <a:bodyPr/>
          <a:lstStyle/>
          <a:p>
            <a:pPr marL="0" indent="0">
              <a:buNone/>
            </a:pPr>
            <a:r>
              <a:rPr lang="en-GB" dirty="0" smtClean="0"/>
              <a:t>Enterprise Act 2016</a:t>
            </a:r>
          </a:p>
          <a:p>
            <a:pPr marL="0" indent="0">
              <a:buNone/>
            </a:pPr>
            <a:r>
              <a:rPr lang="en-GB" dirty="0" smtClean="0"/>
              <a:t>Claims must be paid “within a reasonable time”</a:t>
            </a:r>
          </a:p>
          <a:p>
            <a:pPr marL="0" indent="0">
              <a:buNone/>
            </a:pPr>
            <a:r>
              <a:rPr lang="en-GB" dirty="0" smtClean="0"/>
              <a:t>Insurance Act 2015 Amended.</a:t>
            </a:r>
            <a:endParaRPr lang="en-GB" dirty="0"/>
          </a:p>
        </p:txBody>
      </p:sp>
      <p:pic>
        <p:nvPicPr>
          <p:cNvPr id="1026" name="Picture 2" descr="https://learningfromdogs.files.wordpress.com/2010/03/london-bus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6100" y="2955130"/>
            <a:ext cx="4457700" cy="2724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0652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93060" y="2345548"/>
            <a:ext cx="7547381" cy="1077218"/>
          </a:xfrm>
          <a:prstGeom prst="rect">
            <a:avLst/>
          </a:prstGeom>
          <a:noFill/>
        </p:spPr>
        <p:txBody>
          <a:bodyPr wrap="square" rtlCol="0">
            <a:spAutoFit/>
          </a:bodyPr>
          <a:lstStyle/>
          <a:p>
            <a:pPr algn="r"/>
            <a:r>
              <a:rPr lang="en-GB" sz="3200" b="1" dirty="0">
                <a:latin typeface="Gadugi" panose="020B0502040204020203" pitchFamily="34" charset="0"/>
              </a:rPr>
              <a:t>The Professional Indemnity Insurance Policy and the Insurance Act </a:t>
            </a:r>
            <a:r>
              <a:rPr lang="en-GB" sz="3200" b="1" dirty="0" smtClean="0">
                <a:latin typeface="Gadugi" panose="020B0502040204020203" pitchFamily="34" charset="0"/>
              </a:rPr>
              <a:t>2015</a:t>
            </a:r>
            <a:endParaRPr lang="en-GB" sz="3200" dirty="0">
              <a:latin typeface="Gadugi" panose="020B0502040204020203" pitchFamily="34" charset="0"/>
            </a:endParaRPr>
          </a:p>
        </p:txBody>
      </p:sp>
      <p:sp>
        <p:nvSpPr>
          <p:cNvPr id="3" name="TextBox 2"/>
          <p:cNvSpPr txBox="1"/>
          <p:nvPr/>
        </p:nvSpPr>
        <p:spPr>
          <a:xfrm>
            <a:off x="9821326" y="3422766"/>
            <a:ext cx="1919115" cy="461665"/>
          </a:xfrm>
          <a:prstGeom prst="rect">
            <a:avLst/>
          </a:prstGeom>
          <a:noFill/>
        </p:spPr>
        <p:txBody>
          <a:bodyPr wrap="none" rtlCol="0">
            <a:spAutoFit/>
          </a:bodyPr>
          <a:lstStyle/>
          <a:p>
            <a:r>
              <a:rPr lang="en-GB" sz="2400" dirty="0" smtClean="0">
                <a:latin typeface="Gadugi" panose="020B0502040204020203" pitchFamily="34" charset="0"/>
              </a:rPr>
              <a:t>Robert Lloyd</a:t>
            </a:r>
            <a:endParaRPr lang="en-GB" sz="2400" dirty="0">
              <a:latin typeface="Gadugi" panose="020B0502040204020203" pitchFamily="34" charset="0"/>
            </a:endParaRPr>
          </a:p>
        </p:txBody>
      </p:sp>
    </p:spTree>
    <p:extLst>
      <p:ext uri="{BB962C8B-B14F-4D97-AF65-F5344CB8AC3E}">
        <p14:creationId xmlns:p14="http://schemas.microsoft.com/office/powerpoint/2010/main" val="592942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724423" y="2333033"/>
            <a:ext cx="3178810" cy="1641475"/>
          </a:xfrm>
          <a:prstGeom prst="rect">
            <a:avLst/>
          </a:prstGeom>
          <a:solidFill>
            <a:srgbClr val="FFFFFF"/>
          </a:solidFill>
          <a:ln w="9525">
            <a:solidFill>
              <a:schemeClr val="bg1"/>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GB" sz="2600" b="1" dirty="0">
                <a:solidFill>
                  <a:srgbClr val="002060"/>
                </a:solidFill>
                <a:effectLst/>
                <a:latin typeface="Gadugi" panose="020B0502040204020203" pitchFamily="34" charset="0"/>
                <a:ea typeface="Calibri" panose="020F0502020204030204" pitchFamily="34" charset="0"/>
                <a:cs typeface="Times New Roman" panose="02020603050405020304" pitchFamily="18" charset="0"/>
              </a:rPr>
              <a:t>“</a:t>
            </a:r>
            <a:r>
              <a:rPr lang="en-GB" sz="2600" b="1" i="1" dirty="0">
                <a:solidFill>
                  <a:srgbClr val="002060"/>
                </a:solidFill>
                <a:effectLst/>
                <a:latin typeface="Gadugi" panose="020B0502040204020203" pitchFamily="34" charset="0"/>
                <a:ea typeface="Calibri" panose="020F0502020204030204" pitchFamily="34" charset="0"/>
                <a:cs typeface="Times New Roman" panose="02020603050405020304" pitchFamily="18" charset="0"/>
              </a:rPr>
              <a:t>Plus </a:t>
            </a:r>
            <a:r>
              <a:rPr lang="en-GB" sz="2600" b="1" i="1" dirty="0" err="1">
                <a:solidFill>
                  <a:srgbClr val="002060"/>
                </a:solidFill>
                <a:effectLst/>
                <a:latin typeface="Gadugi" panose="020B0502040204020203" pitchFamily="34" charset="0"/>
                <a:ea typeface="Calibri" panose="020F0502020204030204" pitchFamily="34" charset="0"/>
                <a:cs typeface="Times New Roman" panose="02020603050405020304" pitchFamily="18" charset="0"/>
              </a:rPr>
              <a:t>ça</a:t>
            </a:r>
            <a:r>
              <a:rPr lang="en-GB" sz="2600" b="1" i="1" dirty="0">
                <a:solidFill>
                  <a:srgbClr val="002060"/>
                </a:solidFill>
                <a:effectLst/>
                <a:latin typeface="Gadugi" panose="020B0502040204020203" pitchFamily="34" charset="0"/>
                <a:ea typeface="Calibri" panose="020F0502020204030204" pitchFamily="34" charset="0"/>
                <a:cs typeface="Times New Roman" panose="02020603050405020304" pitchFamily="18" charset="0"/>
              </a:rPr>
              <a:t> change, plus </a:t>
            </a:r>
            <a:r>
              <a:rPr lang="en-GB" sz="2600" b="1" i="1" dirty="0" err="1">
                <a:solidFill>
                  <a:srgbClr val="002060"/>
                </a:solidFill>
                <a:effectLst/>
                <a:latin typeface="Gadugi" panose="020B0502040204020203" pitchFamily="34" charset="0"/>
                <a:ea typeface="Calibri" panose="020F0502020204030204" pitchFamily="34" charset="0"/>
                <a:cs typeface="Times New Roman" panose="02020603050405020304" pitchFamily="18" charset="0"/>
              </a:rPr>
              <a:t>c’est</a:t>
            </a:r>
            <a:r>
              <a:rPr lang="en-GB" sz="2600" b="1" i="1" dirty="0">
                <a:solidFill>
                  <a:srgbClr val="002060"/>
                </a:solidFill>
                <a:effectLst/>
                <a:latin typeface="Gadugi" panose="020B0502040204020203" pitchFamily="34" charset="0"/>
                <a:ea typeface="Calibri" panose="020F0502020204030204" pitchFamily="34" charset="0"/>
                <a:cs typeface="Times New Roman" panose="02020603050405020304" pitchFamily="18" charset="0"/>
              </a:rPr>
              <a:t> la </a:t>
            </a:r>
            <a:r>
              <a:rPr lang="en-GB" sz="2600" b="1" i="1" dirty="0" err="1">
                <a:solidFill>
                  <a:srgbClr val="002060"/>
                </a:solidFill>
                <a:effectLst/>
                <a:latin typeface="Gadugi" panose="020B0502040204020203" pitchFamily="34" charset="0"/>
                <a:ea typeface="Calibri" panose="020F0502020204030204" pitchFamily="34" charset="0"/>
                <a:cs typeface="Times New Roman" panose="02020603050405020304" pitchFamily="18" charset="0"/>
              </a:rPr>
              <a:t>même</a:t>
            </a:r>
            <a:r>
              <a:rPr lang="en-GB" sz="2600" b="1" i="1" dirty="0">
                <a:solidFill>
                  <a:srgbClr val="002060"/>
                </a:solidFill>
                <a:effectLst/>
                <a:latin typeface="Gadugi" panose="020B0502040204020203" pitchFamily="34" charset="0"/>
                <a:ea typeface="Calibri" panose="020F0502020204030204" pitchFamily="34" charset="0"/>
                <a:cs typeface="Times New Roman" panose="02020603050405020304" pitchFamily="18" charset="0"/>
              </a:rPr>
              <a:t> chose.</a:t>
            </a:r>
            <a:r>
              <a:rPr lang="en-GB" sz="2600" b="1" dirty="0">
                <a:solidFill>
                  <a:srgbClr val="002060"/>
                </a:solidFill>
                <a:effectLst/>
                <a:latin typeface="Gadugi" panose="020B0502040204020203" pitchFamily="34" charset="0"/>
                <a:ea typeface="Calibri" panose="020F0502020204030204" pitchFamily="34" charset="0"/>
                <a:cs typeface="Times New Roman" panose="02020603050405020304" pitchFamily="18" charset="0"/>
              </a:rPr>
              <a: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https://upload.wikimedia.org/wikipedia/commons/3/3e/Robespierre_ex%C3%A9cutant_le_bourreau.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83293" y="1821858"/>
            <a:ext cx="2874645" cy="4697095"/>
          </a:xfrm>
          <a:prstGeom prst="rect">
            <a:avLst/>
          </a:prstGeom>
          <a:noFill/>
          <a:ln>
            <a:noFill/>
          </a:ln>
        </p:spPr>
      </p:pic>
      <p:sp>
        <p:nvSpPr>
          <p:cNvPr id="6" name="Text Box 2"/>
          <p:cNvSpPr txBox="1">
            <a:spLocks noChangeArrowheads="1"/>
          </p:cNvSpPr>
          <p:nvPr/>
        </p:nvSpPr>
        <p:spPr bwMode="auto">
          <a:xfrm>
            <a:off x="7725933" y="4640623"/>
            <a:ext cx="2934335" cy="1765300"/>
          </a:xfrm>
          <a:prstGeom prst="rect">
            <a:avLst/>
          </a:prstGeom>
          <a:solidFill>
            <a:srgbClr val="FFFFFF"/>
          </a:solidFill>
          <a:ln w="9525">
            <a:solidFill>
              <a:schemeClr val="bg1"/>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GB" sz="2600" b="1">
                <a:solidFill>
                  <a:srgbClr val="FF0000"/>
                </a:solidFill>
                <a:effectLst/>
                <a:latin typeface="Gadugi" panose="020B0502040204020203" pitchFamily="34" charset="0"/>
                <a:ea typeface="Calibri" panose="020F0502020204030204" pitchFamily="34" charset="0"/>
                <a:cs typeface="Times New Roman" panose="02020603050405020304" pitchFamily="18" charset="0"/>
              </a:rPr>
              <a:t>“The king is dead, long live the king!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75752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Major Changes</a:t>
            </a:r>
            <a:endParaRPr lang="en-GB" dirty="0"/>
          </a:p>
        </p:txBody>
      </p:sp>
      <p:sp>
        <p:nvSpPr>
          <p:cNvPr id="3" name="Content Placeholder 2"/>
          <p:cNvSpPr>
            <a:spLocks noGrp="1"/>
          </p:cNvSpPr>
          <p:nvPr>
            <p:ph idx="1"/>
          </p:nvPr>
        </p:nvSpPr>
        <p:spPr/>
        <p:txBody>
          <a:bodyPr/>
          <a:lstStyle/>
          <a:p>
            <a:pPr lvl="0"/>
            <a:r>
              <a:rPr lang="en-GB" dirty="0" smtClean="0"/>
              <a:t>A </a:t>
            </a:r>
            <a:r>
              <a:rPr lang="en-GB" dirty="0"/>
              <a:t>Duty of Fair Presentation (Section 3);</a:t>
            </a:r>
          </a:p>
          <a:p>
            <a:pPr lvl="0"/>
            <a:r>
              <a:rPr lang="en-GB" dirty="0"/>
              <a:t>Specified Remedies for Breach of Condition; </a:t>
            </a:r>
          </a:p>
          <a:p>
            <a:pPr lvl="0"/>
            <a:r>
              <a:rPr lang="en-GB" dirty="0"/>
              <a:t>Restrictions on Insurers’ Reliance on Warranties (Sections 9 and 10);</a:t>
            </a:r>
          </a:p>
          <a:p>
            <a:pPr lvl="0"/>
            <a:r>
              <a:rPr lang="en-GB" dirty="0"/>
              <a:t>Fraudulent Claims (Section 12 and 13);</a:t>
            </a:r>
          </a:p>
          <a:p>
            <a:pPr lvl="0"/>
            <a:r>
              <a:rPr lang="en-GB" dirty="0"/>
              <a:t>Contracting Out (Sections 15—18); and</a:t>
            </a:r>
          </a:p>
          <a:p>
            <a:r>
              <a:rPr lang="en-GB" dirty="0"/>
              <a:t>Third Party (Rights Against Insurers) Provisions (Section 19).</a:t>
            </a:r>
          </a:p>
        </p:txBody>
      </p:sp>
    </p:spTree>
    <p:extLst>
      <p:ext uri="{BB962C8B-B14F-4D97-AF65-F5344CB8AC3E}">
        <p14:creationId xmlns:p14="http://schemas.microsoft.com/office/powerpoint/2010/main" val="3771750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lnSpc>
                <a:spcPct val="100000"/>
              </a:lnSpc>
              <a:spcAft>
                <a:spcPct val="0"/>
              </a:spcAft>
            </a:pPr>
            <a:r>
              <a:rPr lang="en-GB" altLang="en-US" sz="3600" dirty="0" smtClean="0"/>
              <a:t>What </a:t>
            </a:r>
            <a:r>
              <a:rPr lang="en-GB" altLang="en-US" sz="3600" dirty="0"/>
              <a:t>the Insurance Act does </a:t>
            </a:r>
            <a:r>
              <a:rPr lang="en-GB" altLang="en-US" sz="3600" i="1" dirty="0"/>
              <a:t>not</a:t>
            </a:r>
            <a:r>
              <a:rPr lang="en-GB" altLang="en-US" sz="3600" dirty="0"/>
              <a:t> touch</a:t>
            </a:r>
            <a:endParaRPr lang="en-GB" sz="3600" dirty="0"/>
          </a:p>
        </p:txBody>
      </p:sp>
      <p:sp>
        <p:nvSpPr>
          <p:cNvPr id="3" name="Content Placeholder 2"/>
          <p:cNvSpPr>
            <a:spLocks noGrp="1"/>
          </p:cNvSpPr>
          <p:nvPr>
            <p:ph idx="1"/>
          </p:nvPr>
        </p:nvSpPr>
        <p:spPr/>
        <p:txBody>
          <a:bodyPr>
            <a:normAutofit/>
          </a:bodyPr>
          <a:lstStyle/>
          <a:p>
            <a:pPr eaLnBrk="0" fontAlgn="base" hangingPunct="0">
              <a:lnSpc>
                <a:spcPct val="100000"/>
              </a:lnSpc>
              <a:spcBef>
                <a:spcPct val="0"/>
              </a:spcBef>
              <a:spcAft>
                <a:spcPct val="0"/>
              </a:spcAft>
            </a:pPr>
            <a:r>
              <a:rPr lang="en-GB" altLang="en-US" sz="3200" dirty="0">
                <a:latin typeface="Gadugi" panose="020B0502040204020203" pitchFamily="34" charset="0"/>
                <a:ea typeface="Calibri" panose="020F0502020204030204" pitchFamily="34" charset="0"/>
                <a:cs typeface="Times New Roman" panose="02020603050405020304" pitchFamily="18" charset="0"/>
              </a:rPr>
              <a:t>The Cover;</a:t>
            </a:r>
            <a:endParaRPr lang="en-GB" altLang="en-US" sz="1000" dirty="0"/>
          </a:p>
          <a:p>
            <a:pPr eaLnBrk="0" fontAlgn="base" hangingPunct="0">
              <a:lnSpc>
                <a:spcPct val="100000"/>
              </a:lnSpc>
              <a:spcBef>
                <a:spcPct val="0"/>
              </a:spcBef>
              <a:spcAft>
                <a:spcPct val="0"/>
              </a:spcAft>
            </a:pPr>
            <a:r>
              <a:rPr lang="en-GB" altLang="en-US" sz="3200" dirty="0">
                <a:latin typeface="Gadugi" panose="020B0502040204020203" pitchFamily="34" charset="0"/>
                <a:ea typeface="Calibri" panose="020F0502020204030204" pitchFamily="34" charset="0"/>
                <a:cs typeface="Times New Roman" panose="02020603050405020304" pitchFamily="18" charset="0"/>
              </a:rPr>
              <a:t>The Limits and the Excess;</a:t>
            </a:r>
            <a:endParaRPr lang="en-GB" altLang="en-US" sz="1000" dirty="0"/>
          </a:p>
          <a:p>
            <a:pPr eaLnBrk="0" fontAlgn="base" hangingPunct="0">
              <a:lnSpc>
                <a:spcPct val="100000"/>
              </a:lnSpc>
              <a:spcBef>
                <a:spcPct val="0"/>
              </a:spcBef>
              <a:spcAft>
                <a:spcPct val="0"/>
              </a:spcAft>
            </a:pPr>
            <a:r>
              <a:rPr lang="en-GB" altLang="en-US" sz="3200" dirty="0">
                <a:latin typeface="Gadugi" panose="020B0502040204020203" pitchFamily="34" charset="0"/>
                <a:ea typeface="Calibri" panose="020F0502020204030204" pitchFamily="34" charset="0"/>
                <a:cs typeface="Times New Roman" panose="02020603050405020304" pitchFamily="18" charset="0"/>
              </a:rPr>
              <a:t>The Exclusions; </a:t>
            </a:r>
            <a:r>
              <a:rPr lang="en-GB" altLang="en-US" sz="3200" dirty="0" smtClean="0">
                <a:latin typeface="Gadugi" panose="020B0502040204020203" pitchFamily="34" charset="0"/>
                <a:ea typeface="Calibri" panose="020F0502020204030204" pitchFamily="34" charset="0"/>
                <a:cs typeface="Times New Roman" panose="02020603050405020304" pitchFamily="18" charset="0"/>
              </a:rPr>
              <a:t>and</a:t>
            </a:r>
          </a:p>
          <a:p>
            <a:pPr eaLnBrk="0" fontAlgn="base" hangingPunct="0">
              <a:lnSpc>
                <a:spcPct val="100000"/>
              </a:lnSpc>
              <a:spcBef>
                <a:spcPct val="0"/>
              </a:spcBef>
              <a:spcAft>
                <a:spcPct val="0"/>
              </a:spcAft>
            </a:pPr>
            <a:r>
              <a:rPr lang="en-GB" altLang="en-US" sz="3200" dirty="0" smtClean="0">
                <a:latin typeface="Gadugi" panose="020B0502040204020203" pitchFamily="34" charset="0"/>
                <a:ea typeface="Calibri" panose="020F0502020204030204" pitchFamily="34" charset="0"/>
                <a:cs typeface="Times New Roman" panose="02020603050405020304" pitchFamily="18" charset="0"/>
              </a:rPr>
              <a:t>The Premium.</a:t>
            </a:r>
            <a:endParaRPr lang="en-GB" altLang="en-US" sz="2400" dirty="0">
              <a:latin typeface="Arial" panose="020B0604020202020204" pitchFamily="34" charset="0"/>
            </a:endParaRPr>
          </a:p>
        </p:txBody>
      </p:sp>
    </p:spTree>
    <p:extLst>
      <p:ext uri="{BB962C8B-B14F-4D97-AF65-F5344CB8AC3E}">
        <p14:creationId xmlns:p14="http://schemas.microsoft.com/office/powerpoint/2010/main" val="3089319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Insurers’ Big Guns</a:t>
            </a:r>
            <a:endParaRPr lang="en-GB" dirty="0"/>
          </a:p>
        </p:txBody>
      </p:sp>
      <p:sp>
        <p:nvSpPr>
          <p:cNvPr id="3" name="Content Placeholder 2"/>
          <p:cNvSpPr>
            <a:spLocks noGrp="1"/>
          </p:cNvSpPr>
          <p:nvPr>
            <p:ph idx="1"/>
          </p:nvPr>
        </p:nvSpPr>
        <p:spPr>
          <a:xfrm>
            <a:off x="838200" y="2457450"/>
            <a:ext cx="6213389" cy="3719513"/>
          </a:xfrm>
        </p:spPr>
        <p:txBody>
          <a:bodyPr>
            <a:normAutofit/>
          </a:bodyPr>
          <a:lstStyle/>
          <a:p>
            <a:r>
              <a:rPr lang="en-GB" sz="2400" dirty="0" smtClean="0"/>
              <a:t>The Basis Clause;</a:t>
            </a:r>
          </a:p>
          <a:p>
            <a:r>
              <a:rPr lang="en-GB" sz="2400" dirty="0" smtClean="0"/>
              <a:t>Breach of Warranty;</a:t>
            </a:r>
          </a:p>
          <a:p>
            <a:r>
              <a:rPr lang="en-GB" sz="2400" dirty="0" smtClean="0"/>
              <a:t>Misrepresentation and Non-Disclosure;</a:t>
            </a:r>
          </a:p>
          <a:p>
            <a:r>
              <a:rPr lang="en-GB" sz="2400" dirty="0" smtClean="0"/>
              <a:t>Breach of the Duty of Utmost Good Faith; and</a:t>
            </a:r>
          </a:p>
          <a:p>
            <a:r>
              <a:rPr lang="en-GB" sz="2400" dirty="0" smtClean="0"/>
              <a:t>Breach of Conditions Precedent to Liability.</a:t>
            </a:r>
            <a:endParaRPr lang="en-GB" sz="2400" dirty="0"/>
          </a:p>
        </p:txBody>
      </p:sp>
      <p:pic>
        <p:nvPicPr>
          <p:cNvPr id="1026" name="Picture 2" descr="https://s-media-cache-ak0.pinimg.com/736x/02/7f/a4/027fa466ae494c080ca23381067a0e4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2453" y="2839467"/>
            <a:ext cx="4770652" cy="295547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182453" y="5906530"/>
            <a:ext cx="4770652" cy="369332"/>
          </a:xfrm>
          <a:prstGeom prst="rect">
            <a:avLst/>
          </a:prstGeom>
          <a:noFill/>
        </p:spPr>
        <p:txBody>
          <a:bodyPr wrap="square" rtlCol="0">
            <a:spAutoFit/>
          </a:bodyPr>
          <a:lstStyle/>
          <a:p>
            <a:r>
              <a:rPr lang="en-GB" dirty="0" smtClean="0">
                <a:latin typeface="Gadugi" panose="020B0502040204020203" pitchFamily="34" charset="0"/>
              </a:rPr>
              <a:t>The Clive Boxer</a:t>
            </a:r>
            <a:endParaRPr lang="en-GB" dirty="0">
              <a:latin typeface="Gadugi" panose="020B0502040204020203" pitchFamily="34" charset="0"/>
            </a:endParaRPr>
          </a:p>
        </p:txBody>
      </p:sp>
    </p:spTree>
    <p:extLst>
      <p:ext uri="{BB962C8B-B14F-4D97-AF65-F5344CB8AC3E}">
        <p14:creationId xmlns:p14="http://schemas.microsoft.com/office/powerpoint/2010/main" val="3971020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Balance of Power</a:t>
            </a:r>
            <a:endParaRPr lang="en-GB" dirty="0"/>
          </a:p>
        </p:txBody>
      </p:sp>
      <p:sp>
        <p:nvSpPr>
          <p:cNvPr id="3" name="Content Placeholder 2"/>
          <p:cNvSpPr>
            <a:spLocks noGrp="1"/>
          </p:cNvSpPr>
          <p:nvPr>
            <p:ph idx="1"/>
          </p:nvPr>
        </p:nvSpPr>
        <p:spPr/>
        <p:txBody>
          <a:bodyPr/>
          <a:lstStyle/>
          <a:p>
            <a:r>
              <a:rPr lang="en-GB" dirty="0" smtClean="0"/>
              <a:t>The Law;</a:t>
            </a:r>
          </a:p>
          <a:p>
            <a:r>
              <a:rPr lang="en-GB" dirty="0" smtClean="0"/>
              <a:t>Innocent Non-Disclosure;</a:t>
            </a:r>
          </a:p>
          <a:p>
            <a:r>
              <a:rPr lang="en-GB" dirty="0" smtClean="0"/>
              <a:t>Minimum Terms; and</a:t>
            </a:r>
          </a:p>
          <a:p>
            <a:r>
              <a:rPr lang="en-GB" dirty="0" smtClean="0"/>
              <a:t>Commercial Reality.</a:t>
            </a:r>
          </a:p>
          <a:p>
            <a:endParaRPr lang="en-GB" dirty="0"/>
          </a:p>
        </p:txBody>
      </p:sp>
      <p:pic>
        <p:nvPicPr>
          <p:cNvPr id="2050" name="Picture 2" descr="http://www.ww1westernfront.gov.au/bellenglise/versailles/images/signing-versaill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5588" y="2790524"/>
            <a:ext cx="4048125" cy="26098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951445" y="5419337"/>
            <a:ext cx="4540337" cy="369332"/>
          </a:xfrm>
          <a:prstGeom prst="rect">
            <a:avLst/>
          </a:prstGeom>
          <a:noFill/>
        </p:spPr>
        <p:txBody>
          <a:bodyPr wrap="square" rtlCol="0">
            <a:spAutoFit/>
          </a:bodyPr>
          <a:lstStyle/>
          <a:p>
            <a:r>
              <a:rPr lang="en-GB" dirty="0" smtClean="0">
                <a:latin typeface="Gadugi" panose="020B0502040204020203" pitchFamily="34" charset="0"/>
              </a:rPr>
              <a:t>Signing of the first SRA Minimum Terms</a:t>
            </a:r>
            <a:endParaRPr lang="en-GB" dirty="0">
              <a:latin typeface="Gadugi" panose="020B0502040204020203" pitchFamily="34" charset="0"/>
            </a:endParaRPr>
          </a:p>
        </p:txBody>
      </p:sp>
    </p:spTree>
    <p:extLst>
      <p:ext uri="{BB962C8B-B14F-4D97-AF65-F5344CB8AC3E}">
        <p14:creationId xmlns:p14="http://schemas.microsoft.com/office/powerpoint/2010/main" val="3658336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Elimination of the Basis Clause</a:t>
            </a:r>
            <a:endParaRPr lang="en-GB" dirty="0"/>
          </a:p>
        </p:txBody>
      </p:sp>
      <p:sp>
        <p:nvSpPr>
          <p:cNvPr id="4" name="TextBox 3"/>
          <p:cNvSpPr txBox="1"/>
          <p:nvPr/>
        </p:nvSpPr>
        <p:spPr>
          <a:xfrm>
            <a:off x="774356" y="2457450"/>
            <a:ext cx="5016844" cy="3170099"/>
          </a:xfrm>
          <a:prstGeom prst="rect">
            <a:avLst/>
          </a:prstGeom>
          <a:noFill/>
        </p:spPr>
        <p:txBody>
          <a:bodyPr wrap="square" rtlCol="0">
            <a:spAutoFit/>
          </a:bodyPr>
          <a:lstStyle/>
          <a:p>
            <a:r>
              <a:rPr lang="en-GB" sz="2000" strike="sngStrike" dirty="0" smtClean="0">
                <a:solidFill>
                  <a:srgbClr val="FF0000"/>
                </a:solidFill>
                <a:latin typeface="Gadugi" panose="020B0502040204020203" pitchFamily="34" charset="0"/>
              </a:rPr>
              <a:t>Insurers, in consideration of payment of the Premium and in reliance upon the statements and information provided by the Policyholder prior to the date this Policy commences, which it is agreed </a:t>
            </a:r>
            <a:r>
              <a:rPr lang="en-GB" sz="2000" b="1" strike="sngStrike" dirty="0" smtClean="0">
                <a:solidFill>
                  <a:srgbClr val="FF0000"/>
                </a:solidFill>
                <a:latin typeface="Gadugi" panose="020B0502040204020203" pitchFamily="34" charset="0"/>
              </a:rPr>
              <a:t>forms the basis of </a:t>
            </a:r>
            <a:r>
              <a:rPr lang="en-GB" sz="2000" strike="sngStrike" dirty="0" smtClean="0">
                <a:solidFill>
                  <a:srgbClr val="FF0000"/>
                </a:solidFill>
                <a:latin typeface="Gadugi" panose="020B0502040204020203" pitchFamily="34" charset="0"/>
              </a:rPr>
              <a:t>and is incorporated into this Policy, agree to indemnify the Policyholder subject to the terms, exclusions, conditions, limitations, and endorsements of this Policy.</a:t>
            </a:r>
            <a:endParaRPr lang="en-GB" sz="2000" strike="sngStrike" dirty="0">
              <a:solidFill>
                <a:srgbClr val="FF0000"/>
              </a:solidFill>
              <a:latin typeface="Gadugi" panose="020B0502040204020203" pitchFamily="34" charset="0"/>
            </a:endParaRPr>
          </a:p>
        </p:txBody>
      </p:sp>
      <p:pic>
        <p:nvPicPr>
          <p:cNvPr id="3074" name="Picture 2" descr="http://vignette3.wikia.nocookie.net/popeye/images/4/40/Bluto_Coup-de-Grace.jpg/revision/latest?cb=201411071521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9383" y="2827731"/>
            <a:ext cx="4544417" cy="340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2646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Duty of Fair Presentation</a:t>
            </a:r>
            <a:endParaRPr lang="en-GB" dirty="0"/>
          </a:p>
        </p:txBody>
      </p:sp>
      <p:sp>
        <p:nvSpPr>
          <p:cNvPr id="3" name="Content Placeholder 2"/>
          <p:cNvSpPr>
            <a:spLocks noGrp="1"/>
          </p:cNvSpPr>
          <p:nvPr>
            <p:ph idx="1"/>
          </p:nvPr>
        </p:nvSpPr>
        <p:spPr>
          <a:xfrm>
            <a:off x="838200" y="2457450"/>
            <a:ext cx="10515600" cy="3259609"/>
          </a:xfrm>
        </p:spPr>
        <p:txBody>
          <a:bodyPr>
            <a:normAutofit fontScale="85000" lnSpcReduction="20000"/>
          </a:bodyPr>
          <a:lstStyle/>
          <a:p>
            <a:pPr marL="0" indent="0">
              <a:buNone/>
            </a:pPr>
            <a:r>
              <a:rPr lang="en-GB" dirty="0" smtClean="0"/>
              <a:t>…disclosure of every material circumstance which the Insured knows or ought to know, or which gives the Insurer sufficient information to put a prudent Insurer on notice that it needs to make further enquiries for the purpose of revealing those material circumstances. Such disclosure is to be in a manner which would be reasonably clear and accessible to a prudent insurer and in which every material representation as a </a:t>
            </a:r>
            <a:r>
              <a:rPr lang="en-GB" dirty="0" smtClean="0"/>
              <a:t>matter </a:t>
            </a:r>
            <a:r>
              <a:rPr lang="en-GB" dirty="0" smtClean="0"/>
              <a:t>of fact is substantially correct, and every material representation as to a matter of expectation or belief is made in good faith.</a:t>
            </a:r>
          </a:p>
          <a:p>
            <a:pPr marL="0" indent="0">
              <a:buNone/>
            </a:pPr>
            <a:endParaRPr lang="en-GB" dirty="0"/>
          </a:p>
          <a:p>
            <a:pPr marL="0" indent="0">
              <a:buNone/>
            </a:pPr>
            <a:r>
              <a:rPr lang="en-GB" dirty="0" smtClean="0"/>
              <a:t>Section 3 Insurance Act (Paraphrased)</a:t>
            </a:r>
            <a:endParaRPr lang="en-GB" dirty="0"/>
          </a:p>
        </p:txBody>
      </p:sp>
    </p:spTree>
    <p:extLst>
      <p:ext uri="{BB962C8B-B14F-4D97-AF65-F5344CB8AC3E}">
        <p14:creationId xmlns:p14="http://schemas.microsoft.com/office/powerpoint/2010/main" val="29738206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t>Qualifying Breaches of Duty of Fair Presentation</a:t>
            </a:r>
            <a:endParaRPr lang="en-GB" sz="3200" dirty="0"/>
          </a:p>
        </p:txBody>
      </p:sp>
      <p:sp>
        <p:nvSpPr>
          <p:cNvPr id="3" name="Content Placeholder 2"/>
          <p:cNvSpPr>
            <a:spLocks noGrp="1"/>
          </p:cNvSpPr>
          <p:nvPr>
            <p:ph idx="1"/>
          </p:nvPr>
        </p:nvSpPr>
        <p:spPr>
          <a:xfrm>
            <a:off x="838200" y="2457450"/>
            <a:ext cx="4483443" cy="3719513"/>
          </a:xfrm>
        </p:spPr>
        <p:txBody>
          <a:bodyPr>
            <a:normAutofit lnSpcReduction="10000"/>
          </a:bodyPr>
          <a:lstStyle/>
          <a:p>
            <a:r>
              <a:rPr lang="en-GB" dirty="0" smtClean="0"/>
              <a:t>Deliberate or reckless; or</a:t>
            </a:r>
          </a:p>
          <a:p>
            <a:r>
              <a:rPr lang="en-GB" dirty="0" smtClean="0"/>
              <a:t>Not deliberate or reckless; and</a:t>
            </a:r>
          </a:p>
          <a:p>
            <a:r>
              <a:rPr lang="en-GB" dirty="0" smtClean="0"/>
              <a:t>Insurer would not have entered into the contract or done so on different terms</a:t>
            </a:r>
          </a:p>
          <a:p>
            <a:r>
              <a:rPr lang="en-GB" dirty="0" smtClean="0"/>
              <a:t>Then remedies in </a:t>
            </a:r>
            <a:r>
              <a:rPr lang="en-GB" dirty="0" smtClean="0">
                <a:solidFill>
                  <a:srgbClr val="FF0000"/>
                </a:solidFill>
              </a:rPr>
              <a:t>Schedule 1</a:t>
            </a:r>
            <a:r>
              <a:rPr lang="en-GB" dirty="0" smtClean="0"/>
              <a:t>.</a:t>
            </a:r>
          </a:p>
        </p:txBody>
      </p:sp>
      <p:sp>
        <p:nvSpPr>
          <p:cNvPr id="4" name="Content Placeholder 2"/>
          <p:cNvSpPr txBox="1">
            <a:spLocks/>
          </p:cNvSpPr>
          <p:nvPr/>
        </p:nvSpPr>
        <p:spPr>
          <a:xfrm>
            <a:off x="5321643" y="2457449"/>
            <a:ext cx="4483443" cy="37195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solidFill>
                  <a:srgbClr val="FF0000"/>
                </a:solidFill>
                <a:latin typeface="Gadugi" panose="020B0502040204020203" pitchFamily="34" charset="0"/>
              </a:rPr>
              <a:t>Avoid and keep premium</a:t>
            </a:r>
          </a:p>
          <a:p>
            <a:endParaRPr lang="en-GB" dirty="0">
              <a:solidFill>
                <a:srgbClr val="FF0000"/>
              </a:solidFill>
              <a:latin typeface="Gadugi" panose="020B0502040204020203" pitchFamily="34" charset="0"/>
            </a:endParaRPr>
          </a:p>
          <a:p>
            <a:endParaRPr lang="en-GB" dirty="0" smtClean="0">
              <a:solidFill>
                <a:srgbClr val="FF0000"/>
              </a:solidFill>
              <a:latin typeface="Gadugi" panose="020B0502040204020203" pitchFamily="34" charset="0"/>
            </a:endParaRPr>
          </a:p>
          <a:p>
            <a:r>
              <a:rPr lang="en-GB" dirty="0" smtClean="0">
                <a:solidFill>
                  <a:srgbClr val="FF0000"/>
                </a:solidFill>
                <a:latin typeface="Gadugi" panose="020B0502040204020203" pitchFamily="34" charset="0"/>
              </a:rPr>
              <a:t>Avoid and return premium</a:t>
            </a:r>
          </a:p>
          <a:p>
            <a:r>
              <a:rPr lang="en-GB" dirty="0" smtClean="0">
                <a:solidFill>
                  <a:srgbClr val="FF0000"/>
                </a:solidFill>
                <a:latin typeface="Gadugi" panose="020B0502040204020203" pitchFamily="34" charset="0"/>
              </a:rPr>
              <a:t>Apply different terms or reduce indemnity</a:t>
            </a:r>
            <a:endParaRPr lang="en-GB" dirty="0">
              <a:solidFill>
                <a:srgbClr val="FF0000"/>
              </a:solidFill>
              <a:latin typeface="Gadugi" panose="020B0502040204020203" pitchFamily="34" charset="0"/>
            </a:endParaRPr>
          </a:p>
        </p:txBody>
      </p:sp>
    </p:spTree>
    <p:extLst>
      <p:ext uri="{BB962C8B-B14F-4D97-AF65-F5344CB8AC3E}">
        <p14:creationId xmlns:p14="http://schemas.microsoft.com/office/powerpoint/2010/main" val="10331437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749</Words>
  <Application>Microsoft Office PowerPoint</Application>
  <PresentationFormat>Widescreen</PresentationFormat>
  <Paragraphs>79</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Gadugi</vt:lpstr>
      <vt:lpstr>Times New Roman</vt:lpstr>
      <vt:lpstr>Office Theme</vt:lpstr>
      <vt:lpstr>PowerPoint Presentation</vt:lpstr>
      <vt:lpstr>PowerPoint Presentation</vt:lpstr>
      <vt:lpstr>The Major Changes</vt:lpstr>
      <vt:lpstr>What the Insurance Act does not touch</vt:lpstr>
      <vt:lpstr>The Insurers’ Big Guns</vt:lpstr>
      <vt:lpstr>The Balance of Power</vt:lpstr>
      <vt:lpstr>Elimination of the Basis Clause</vt:lpstr>
      <vt:lpstr>Duty of Fair Presentation</vt:lpstr>
      <vt:lpstr>Qualifying Breaches of Duty of Fair Presentation</vt:lpstr>
      <vt:lpstr>Innocent Non-Disclosure</vt:lpstr>
      <vt:lpstr>Breach of Conditions/Prejudice Defined</vt:lpstr>
      <vt:lpstr>Minimum Terms</vt:lpstr>
      <vt:lpstr>Warranties</vt:lpstr>
      <vt:lpstr>Fraudulent Claims</vt:lpstr>
      <vt:lpstr>Conclusion</vt:lpstr>
      <vt:lpstr>Coming Next…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Pepperman</dc:creator>
  <cp:lastModifiedBy>Robert.Lloyd</cp:lastModifiedBy>
  <cp:revision>26</cp:revision>
  <dcterms:created xsi:type="dcterms:W3CDTF">2016-07-11T15:11:44Z</dcterms:created>
  <dcterms:modified xsi:type="dcterms:W3CDTF">2016-07-12T13:54:31Z</dcterms:modified>
</cp:coreProperties>
</file>